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Fira Sans" panose="020B0503050000020004" pitchFamily="34" charset="0"/>
      <p:regular r:id="rId10"/>
      <p:bold r:id="rId11"/>
    </p:embeddedFont>
    <p:embeddedFont>
      <p:font typeface="Inconsolata Bold" panose="020F0502020204030204" pitchFamily="34" charset="0"/>
      <p:bold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4610"/>
  </p:normalViewPr>
  <p:slideViewPr>
    <p:cSldViewPr snapToGrid="0" snapToObjects="1">
      <p:cViewPr>
        <p:scale>
          <a:sx n="49" d="100"/>
          <a:sy n="49" d="100"/>
        </p:scale>
        <p:origin x="2504"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928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Hybrid AI Orchestration: LangGraph &amp; LangChain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Hybrid AI orchestration model combining LangGraph and LangChain to optimize workflow control and AI logic integration. We will cover key features, comparisons, and the execution model that delivers robust, stateful, and scalable conversational AI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14005" y="592693"/>
            <a:ext cx="10524173" cy="548283"/>
          </a:xfrm>
          <a:prstGeom prst="rect">
            <a:avLst/>
          </a:prstGeom>
          <a:noFill/>
          <a:ln/>
        </p:spPr>
        <p:txBody>
          <a:bodyPr wrap="none" lIns="0" tIns="0" rIns="0" bIns="0" rtlCol="0" anchor="t"/>
          <a:lstStyle/>
          <a:p>
            <a:pPr marL="0" indent="0" algn="l">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LangChain vs LangGraph: Architectural Comparison</a:t>
            </a:r>
            <a:endParaRPr lang="en-US" sz="3450" dirty="0"/>
          </a:p>
        </p:txBody>
      </p:sp>
      <p:sp>
        <p:nvSpPr>
          <p:cNvPr id="3" name="Shape 1"/>
          <p:cNvSpPr/>
          <p:nvPr/>
        </p:nvSpPr>
        <p:spPr>
          <a:xfrm>
            <a:off x="614005" y="1491734"/>
            <a:ext cx="13402389" cy="6145054"/>
          </a:xfrm>
          <a:prstGeom prst="roundRect">
            <a:avLst>
              <a:gd name="adj" fmla="val 428"/>
            </a:avLst>
          </a:prstGeom>
          <a:noFill/>
          <a:ln w="7620">
            <a:solidFill>
              <a:srgbClr val="FFFFFF">
                <a:alpha val="24000"/>
              </a:srgbClr>
            </a:solidFill>
            <a:prstDash val="solid"/>
          </a:ln>
        </p:spPr>
        <p:txBody>
          <a:bodyPr/>
          <a:lstStyle/>
          <a:p>
            <a:endParaRPr lang="en-US"/>
          </a:p>
        </p:txBody>
      </p:sp>
      <p:sp>
        <p:nvSpPr>
          <p:cNvPr id="4" name="Shape 2"/>
          <p:cNvSpPr/>
          <p:nvPr/>
        </p:nvSpPr>
        <p:spPr>
          <a:xfrm>
            <a:off x="621625" y="1499354"/>
            <a:ext cx="13385721" cy="506254"/>
          </a:xfrm>
          <a:prstGeom prst="rect">
            <a:avLst/>
          </a:prstGeom>
          <a:solidFill>
            <a:srgbClr val="FFFFFF">
              <a:alpha val="4000"/>
            </a:srgbClr>
          </a:solidFill>
          <a:ln/>
        </p:spPr>
        <p:txBody>
          <a:bodyPr/>
          <a:lstStyle/>
          <a:p>
            <a:endParaRPr lang="en-US"/>
          </a:p>
        </p:txBody>
      </p:sp>
      <p:sp>
        <p:nvSpPr>
          <p:cNvPr id="5" name="Text 3"/>
          <p:cNvSpPr/>
          <p:nvPr/>
        </p:nvSpPr>
        <p:spPr>
          <a:xfrm>
            <a:off x="798552" y="1612225"/>
            <a:ext cx="4106823" cy="280511"/>
          </a:xfrm>
          <a:prstGeom prst="rect">
            <a:avLst/>
          </a:prstGeom>
          <a:noFill/>
          <a:ln/>
        </p:spPr>
        <p:txBody>
          <a:bodyPr wrap="none" lIns="0" tIns="0" rIns="0" bIns="0" rtlCol="0" anchor="t"/>
          <a:lstStyle/>
          <a:p>
            <a:pPr marL="0" indent="0" algn="l">
              <a:lnSpc>
                <a:spcPts val="2200"/>
              </a:lnSpc>
              <a:buNone/>
            </a:pPr>
            <a:r>
              <a:rPr lang="en-US" sz="1350" b="1" dirty="0">
                <a:solidFill>
                  <a:srgbClr val="DAD1E6"/>
                </a:solidFill>
                <a:latin typeface="Fira Sans" pitchFamily="34" charset="0"/>
                <a:ea typeface="Fira Sans" pitchFamily="34" charset="-122"/>
                <a:cs typeface="Fira Sans" pitchFamily="34" charset="-120"/>
              </a:rPr>
              <a:t>Feature</a:t>
            </a:r>
            <a:endParaRPr lang="en-US" sz="1350" dirty="0"/>
          </a:p>
        </p:txBody>
      </p:sp>
      <p:sp>
        <p:nvSpPr>
          <p:cNvPr id="6" name="Text 4"/>
          <p:cNvSpPr/>
          <p:nvPr/>
        </p:nvSpPr>
        <p:spPr>
          <a:xfrm>
            <a:off x="5263753" y="1612225"/>
            <a:ext cx="4103013" cy="280511"/>
          </a:xfrm>
          <a:prstGeom prst="rect">
            <a:avLst/>
          </a:prstGeom>
          <a:noFill/>
          <a:ln/>
        </p:spPr>
        <p:txBody>
          <a:bodyPr wrap="none" lIns="0" tIns="0" rIns="0" bIns="0" rtlCol="0" anchor="t"/>
          <a:lstStyle/>
          <a:p>
            <a:pPr marL="0" indent="0" algn="l">
              <a:lnSpc>
                <a:spcPts val="2200"/>
              </a:lnSpc>
              <a:buNone/>
            </a:pPr>
            <a:r>
              <a:rPr lang="en-US" sz="1350" b="1" dirty="0">
                <a:solidFill>
                  <a:srgbClr val="DAD1E6"/>
                </a:solidFill>
                <a:latin typeface="Fira Sans" pitchFamily="34" charset="0"/>
                <a:ea typeface="Fira Sans" pitchFamily="34" charset="-122"/>
                <a:cs typeface="Fira Sans" pitchFamily="34" charset="-120"/>
              </a:rPr>
              <a:t>LangChain</a:t>
            </a:r>
            <a:endParaRPr lang="en-US" sz="1350" dirty="0"/>
          </a:p>
        </p:txBody>
      </p:sp>
      <p:sp>
        <p:nvSpPr>
          <p:cNvPr id="7" name="Text 5"/>
          <p:cNvSpPr/>
          <p:nvPr/>
        </p:nvSpPr>
        <p:spPr>
          <a:xfrm>
            <a:off x="9725144" y="1612225"/>
            <a:ext cx="4106823" cy="280511"/>
          </a:xfrm>
          <a:prstGeom prst="rect">
            <a:avLst/>
          </a:prstGeom>
          <a:noFill/>
          <a:ln/>
        </p:spPr>
        <p:txBody>
          <a:bodyPr wrap="none" lIns="0" tIns="0" rIns="0" bIns="0" rtlCol="0" anchor="t"/>
          <a:lstStyle/>
          <a:p>
            <a:pPr marL="0" indent="0" algn="l">
              <a:lnSpc>
                <a:spcPts val="2200"/>
              </a:lnSpc>
              <a:buNone/>
            </a:pPr>
            <a:r>
              <a:rPr lang="en-US" sz="1350" b="1" dirty="0">
                <a:solidFill>
                  <a:srgbClr val="DAD1E6"/>
                </a:solidFill>
                <a:latin typeface="Fira Sans" pitchFamily="34" charset="0"/>
                <a:ea typeface="Fira Sans" pitchFamily="34" charset="-122"/>
                <a:cs typeface="Fira Sans" pitchFamily="34" charset="-120"/>
              </a:rPr>
              <a:t>LangGraph</a:t>
            </a:r>
            <a:endParaRPr lang="en-US" sz="1350" dirty="0"/>
          </a:p>
        </p:txBody>
      </p:sp>
      <p:sp>
        <p:nvSpPr>
          <p:cNvPr id="8" name="Shape 6"/>
          <p:cNvSpPr/>
          <p:nvPr/>
        </p:nvSpPr>
        <p:spPr>
          <a:xfrm>
            <a:off x="621625" y="2005608"/>
            <a:ext cx="13385721" cy="786765"/>
          </a:xfrm>
          <a:prstGeom prst="rect">
            <a:avLst/>
          </a:prstGeom>
          <a:solidFill>
            <a:srgbClr val="000000">
              <a:alpha val="4000"/>
            </a:srgbClr>
          </a:solidFill>
          <a:ln/>
        </p:spPr>
        <p:txBody>
          <a:bodyPr/>
          <a:lstStyle/>
          <a:p>
            <a:endParaRPr lang="en-US"/>
          </a:p>
        </p:txBody>
      </p:sp>
      <p:sp>
        <p:nvSpPr>
          <p:cNvPr id="9" name="Text 7"/>
          <p:cNvSpPr/>
          <p:nvPr/>
        </p:nvSpPr>
        <p:spPr>
          <a:xfrm>
            <a:off x="798552" y="2118479"/>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Workflow Orchestration</a:t>
            </a:r>
            <a:endParaRPr lang="en-US" sz="1350" dirty="0"/>
          </a:p>
        </p:txBody>
      </p:sp>
      <p:sp>
        <p:nvSpPr>
          <p:cNvPr id="10" name="Text 8"/>
          <p:cNvSpPr/>
          <p:nvPr/>
        </p:nvSpPr>
        <p:spPr>
          <a:xfrm>
            <a:off x="5263753" y="2118479"/>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Limited; chaining functions with conditionals</a:t>
            </a:r>
            <a:endParaRPr lang="en-US" sz="1350" dirty="0"/>
          </a:p>
        </p:txBody>
      </p:sp>
      <p:sp>
        <p:nvSpPr>
          <p:cNvPr id="11" name="Text 9"/>
          <p:cNvSpPr/>
          <p:nvPr/>
        </p:nvSpPr>
        <p:spPr>
          <a:xfrm>
            <a:off x="9725144" y="2118479"/>
            <a:ext cx="4106823"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Native FSM-style orchestration using directed graph</a:t>
            </a:r>
            <a:endParaRPr lang="en-US" sz="1350" dirty="0"/>
          </a:p>
        </p:txBody>
      </p:sp>
      <p:sp>
        <p:nvSpPr>
          <p:cNvPr id="12" name="Shape 10"/>
          <p:cNvSpPr/>
          <p:nvPr/>
        </p:nvSpPr>
        <p:spPr>
          <a:xfrm>
            <a:off x="621625" y="2792373"/>
            <a:ext cx="13385721" cy="786765"/>
          </a:xfrm>
          <a:prstGeom prst="rect">
            <a:avLst/>
          </a:prstGeom>
          <a:solidFill>
            <a:srgbClr val="FFFFFF">
              <a:alpha val="4000"/>
            </a:srgbClr>
          </a:solidFill>
          <a:ln/>
        </p:spPr>
        <p:txBody>
          <a:bodyPr/>
          <a:lstStyle/>
          <a:p>
            <a:endParaRPr lang="en-US"/>
          </a:p>
        </p:txBody>
      </p:sp>
      <p:sp>
        <p:nvSpPr>
          <p:cNvPr id="13" name="Text 11"/>
          <p:cNvSpPr/>
          <p:nvPr/>
        </p:nvSpPr>
        <p:spPr>
          <a:xfrm>
            <a:off x="798552" y="2905244"/>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State Management</a:t>
            </a:r>
            <a:endParaRPr lang="en-US" sz="1350" dirty="0"/>
          </a:p>
        </p:txBody>
      </p:sp>
      <p:sp>
        <p:nvSpPr>
          <p:cNvPr id="14" name="Text 12"/>
          <p:cNvSpPr/>
          <p:nvPr/>
        </p:nvSpPr>
        <p:spPr>
          <a:xfrm>
            <a:off x="5263753" y="2905244"/>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Rudimentary; flat memory objects</a:t>
            </a:r>
            <a:endParaRPr lang="en-US" sz="1350" dirty="0"/>
          </a:p>
        </p:txBody>
      </p:sp>
      <p:sp>
        <p:nvSpPr>
          <p:cNvPr id="15" name="Text 13"/>
          <p:cNvSpPr/>
          <p:nvPr/>
        </p:nvSpPr>
        <p:spPr>
          <a:xfrm>
            <a:off x="9725144" y="2905244"/>
            <a:ext cx="4106823" cy="561023"/>
          </a:xfrm>
          <a:prstGeom prst="rect">
            <a:avLst/>
          </a:prstGeom>
          <a:noFill/>
          <a:ln/>
        </p:spPr>
        <p:txBody>
          <a:bodyPr wrap="squar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Built-in persistent state across nodes, scoped and clean</a:t>
            </a:r>
            <a:endParaRPr lang="en-US" sz="1350" dirty="0"/>
          </a:p>
        </p:txBody>
      </p:sp>
      <p:sp>
        <p:nvSpPr>
          <p:cNvPr id="16" name="Shape 14"/>
          <p:cNvSpPr/>
          <p:nvPr/>
        </p:nvSpPr>
        <p:spPr>
          <a:xfrm>
            <a:off x="621625" y="3579138"/>
            <a:ext cx="13385721" cy="506254"/>
          </a:xfrm>
          <a:prstGeom prst="rect">
            <a:avLst/>
          </a:prstGeom>
          <a:solidFill>
            <a:srgbClr val="000000">
              <a:alpha val="4000"/>
            </a:srgbClr>
          </a:solidFill>
          <a:ln/>
        </p:spPr>
        <p:txBody>
          <a:bodyPr/>
          <a:lstStyle/>
          <a:p>
            <a:endParaRPr lang="en-US"/>
          </a:p>
        </p:txBody>
      </p:sp>
      <p:sp>
        <p:nvSpPr>
          <p:cNvPr id="17" name="Text 15"/>
          <p:cNvSpPr/>
          <p:nvPr/>
        </p:nvSpPr>
        <p:spPr>
          <a:xfrm>
            <a:off x="798552" y="3692009"/>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Branching / Conditional Routing</a:t>
            </a:r>
            <a:endParaRPr lang="en-US" sz="1350" dirty="0"/>
          </a:p>
        </p:txBody>
      </p:sp>
      <p:sp>
        <p:nvSpPr>
          <p:cNvPr id="18" name="Text 16"/>
          <p:cNvSpPr/>
          <p:nvPr/>
        </p:nvSpPr>
        <p:spPr>
          <a:xfrm>
            <a:off x="5263753" y="3692009"/>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Difficult and prone to bugs</a:t>
            </a:r>
            <a:endParaRPr lang="en-US" sz="1350" dirty="0"/>
          </a:p>
        </p:txBody>
      </p:sp>
      <p:sp>
        <p:nvSpPr>
          <p:cNvPr id="19" name="Text 17"/>
          <p:cNvSpPr/>
          <p:nvPr/>
        </p:nvSpPr>
        <p:spPr>
          <a:xfrm>
            <a:off x="9725144" y="3692009"/>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Explicit conditional transitions between nodes</a:t>
            </a:r>
            <a:endParaRPr lang="en-US" sz="1350" dirty="0"/>
          </a:p>
        </p:txBody>
      </p:sp>
      <p:sp>
        <p:nvSpPr>
          <p:cNvPr id="20" name="Shape 18"/>
          <p:cNvSpPr/>
          <p:nvPr/>
        </p:nvSpPr>
        <p:spPr>
          <a:xfrm>
            <a:off x="621625" y="4085392"/>
            <a:ext cx="13385721" cy="506254"/>
          </a:xfrm>
          <a:prstGeom prst="rect">
            <a:avLst/>
          </a:prstGeom>
          <a:solidFill>
            <a:srgbClr val="FFFFFF">
              <a:alpha val="4000"/>
            </a:srgbClr>
          </a:solidFill>
          <a:ln/>
        </p:spPr>
        <p:txBody>
          <a:bodyPr/>
          <a:lstStyle/>
          <a:p>
            <a:endParaRPr lang="en-US"/>
          </a:p>
        </p:txBody>
      </p:sp>
      <p:sp>
        <p:nvSpPr>
          <p:cNvPr id="21" name="Text 19"/>
          <p:cNvSpPr/>
          <p:nvPr/>
        </p:nvSpPr>
        <p:spPr>
          <a:xfrm>
            <a:off x="798552" y="4198263"/>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Retry / Fallback</a:t>
            </a:r>
            <a:endParaRPr lang="en-US" sz="1350" dirty="0"/>
          </a:p>
        </p:txBody>
      </p:sp>
      <p:sp>
        <p:nvSpPr>
          <p:cNvPr id="22" name="Text 20"/>
          <p:cNvSpPr/>
          <p:nvPr/>
        </p:nvSpPr>
        <p:spPr>
          <a:xfrm>
            <a:off x="5263753" y="4198263"/>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Manual implementation required</a:t>
            </a:r>
            <a:endParaRPr lang="en-US" sz="1350" dirty="0"/>
          </a:p>
        </p:txBody>
      </p:sp>
      <p:sp>
        <p:nvSpPr>
          <p:cNvPr id="23" name="Text 21"/>
          <p:cNvSpPr/>
          <p:nvPr/>
        </p:nvSpPr>
        <p:spPr>
          <a:xfrm>
            <a:off x="9725144" y="4198263"/>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Native retry/fallback support in each node</a:t>
            </a:r>
            <a:endParaRPr lang="en-US" sz="1350" dirty="0"/>
          </a:p>
        </p:txBody>
      </p:sp>
      <p:sp>
        <p:nvSpPr>
          <p:cNvPr id="24" name="Shape 22"/>
          <p:cNvSpPr/>
          <p:nvPr/>
        </p:nvSpPr>
        <p:spPr>
          <a:xfrm>
            <a:off x="621625" y="4591645"/>
            <a:ext cx="13385721" cy="506254"/>
          </a:xfrm>
          <a:prstGeom prst="rect">
            <a:avLst/>
          </a:prstGeom>
          <a:solidFill>
            <a:srgbClr val="000000">
              <a:alpha val="4000"/>
            </a:srgbClr>
          </a:solidFill>
          <a:ln/>
        </p:spPr>
        <p:txBody>
          <a:bodyPr/>
          <a:lstStyle/>
          <a:p>
            <a:endParaRPr lang="en-US"/>
          </a:p>
        </p:txBody>
      </p:sp>
      <p:sp>
        <p:nvSpPr>
          <p:cNvPr id="25" name="Text 23"/>
          <p:cNvSpPr/>
          <p:nvPr/>
        </p:nvSpPr>
        <p:spPr>
          <a:xfrm>
            <a:off x="798552" y="4704517"/>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Multistep Forms</a:t>
            </a:r>
            <a:endParaRPr lang="en-US" sz="1350" dirty="0"/>
          </a:p>
        </p:txBody>
      </p:sp>
      <p:sp>
        <p:nvSpPr>
          <p:cNvPr id="26" name="Text 24"/>
          <p:cNvSpPr/>
          <p:nvPr/>
        </p:nvSpPr>
        <p:spPr>
          <a:xfrm>
            <a:off x="5263753" y="4704517"/>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Complex prompt engineering</a:t>
            </a:r>
            <a:endParaRPr lang="en-US" sz="1350" dirty="0"/>
          </a:p>
        </p:txBody>
      </p:sp>
      <p:sp>
        <p:nvSpPr>
          <p:cNvPr id="27" name="Text 25"/>
          <p:cNvSpPr/>
          <p:nvPr/>
        </p:nvSpPr>
        <p:spPr>
          <a:xfrm>
            <a:off x="9725144" y="4704517"/>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Natural fit: each form step is a node</a:t>
            </a:r>
            <a:endParaRPr lang="en-US" sz="1350" dirty="0"/>
          </a:p>
        </p:txBody>
      </p:sp>
      <p:sp>
        <p:nvSpPr>
          <p:cNvPr id="28" name="Shape 26"/>
          <p:cNvSpPr/>
          <p:nvPr/>
        </p:nvSpPr>
        <p:spPr>
          <a:xfrm>
            <a:off x="621625" y="5097899"/>
            <a:ext cx="13385721" cy="506254"/>
          </a:xfrm>
          <a:prstGeom prst="rect">
            <a:avLst/>
          </a:prstGeom>
          <a:solidFill>
            <a:srgbClr val="FFFFFF">
              <a:alpha val="4000"/>
            </a:srgbClr>
          </a:solidFill>
          <a:ln/>
        </p:spPr>
        <p:txBody>
          <a:bodyPr/>
          <a:lstStyle/>
          <a:p>
            <a:endParaRPr lang="en-US"/>
          </a:p>
        </p:txBody>
      </p:sp>
      <p:sp>
        <p:nvSpPr>
          <p:cNvPr id="29" name="Text 27"/>
          <p:cNvSpPr/>
          <p:nvPr/>
        </p:nvSpPr>
        <p:spPr>
          <a:xfrm>
            <a:off x="798552" y="5210770"/>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Action-based UI Integration</a:t>
            </a:r>
            <a:endParaRPr lang="en-US" sz="1350" dirty="0"/>
          </a:p>
        </p:txBody>
      </p:sp>
      <p:sp>
        <p:nvSpPr>
          <p:cNvPr id="30" name="Text 28"/>
          <p:cNvSpPr/>
          <p:nvPr/>
        </p:nvSpPr>
        <p:spPr>
          <a:xfrm>
            <a:off x="5263753" y="5210770"/>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Needs custom logic</a:t>
            </a:r>
            <a:endParaRPr lang="en-US" sz="1350" dirty="0"/>
          </a:p>
        </p:txBody>
      </p:sp>
      <p:sp>
        <p:nvSpPr>
          <p:cNvPr id="31" name="Text 29"/>
          <p:cNvSpPr/>
          <p:nvPr/>
        </p:nvSpPr>
        <p:spPr>
          <a:xfrm>
            <a:off x="9725144" y="5210770"/>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Easier to model per-action nodes and transitions</a:t>
            </a:r>
            <a:endParaRPr lang="en-US" sz="1350" dirty="0"/>
          </a:p>
        </p:txBody>
      </p:sp>
      <p:sp>
        <p:nvSpPr>
          <p:cNvPr id="32" name="Shape 30"/>
          <p:cNvSpPr/>
          <p:nvPr/>
        </p:nvSpPr>
        <p:spPr>
          <a:xfrm>
            <a:off x="621625" y="5604153"/>
            <a:ext cx="13385721" cy="506254"/>
          </a:xfrm>
          <a:prstGeom prst="rect">
            <a:avLst/>
          </a:prstGeom>
          <a:solidFill>
            <a:srgbClr val="000000">
              <a:alpha val="4000"/>
            </a:srgbClr>
          </a:solidFill>
          <a:ln/>
        </p:spPr>
        <p:txBody>
          <a:bodyPr/>
          <a:lstStyle/>
          <a:p>
            <a:endParaRPr lang="en-US"/>
          </a:p>
        </p:txBody>
      </p:sp>
      <p:sp>
        <p:nvSpPr>
          <p:cNvPr id="33" name="Text 31"/>
          <p:cNvSpPr/>
          <p:nvPr/>
        </p:nvSpPr>
        <p:spPr>
          <a:xfrm>
            <a:off x="798552" y="5717024"/>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Tooling Ecosystem</a:t>
            </a:r>
            <a:endParaRPr lang="en-US" sz="1350" dirty="0"/>
          </a:p>
        </p:txBody>
      </p:sp>
      <p:sp>
        <p:nvSpPr>
          <p:cNvPr id="34" name="Text 32"/>
          <p:cNvSpPr/>
          <p:nvPr/>
        </p:nvSpPr>
        <p:spPr>
          <a:xfrm>
            <a:off x="5263753" y="5717024"/>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Rich and mature</a:t>
            </a:r>
            <a:endParaRPr lang="en-US" sz="1350" dirty="0"/>
          </a:p>
        </p:txBody>
      </p:sp>
      <p:sp>
        <p:nvSpPr>
          <p:cNvPr id="35" name="Text 33"/>
          <p:cNvSpPr/>
          <p:nvPr/>
        </p:nvSpPr>
        <p:spPr>
          <a:xfrm>
            <a:off x="9725144" y="5717024"/>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Can integrate LangChain tools inside nodes</a:t>
            </a:r>
            <a:endParaRPr lang="en-US" sz="1350" dirty="0"/>
          </a:p>
        </p:txBody>
      </p:sp>
      <p:sp>
        <p:nvSpPr>
          <p:cNvPr id="36" name="Shape 34"/>
          <p:cNvSpPr/>
          <p:nvPr/>
        </p:nvSpPr>
        <p:spPr>
          <a:xfrm>
            <a:off x="621625" y="6110407"/>
            <a:ext cx="13385721" cy="506254"/>
          </a:xfrm>
          <a:prstGeom prst="rect">
            <a:avLst/>
          </a:prstGeom>
          <a:solidFill>
            <a:srgbClr val="FFFFFF">
              <a:alpha val="4000"/>
            </a:srgbClr>
          </a:solidFill>
          <a:ln/>
        </p:spPr>
        <p:txBody>
          <a:bodyPr/>
          <a:lstStyle/>
          <a:p>
            <a:endParaRPr lang="en-US"/>
          </a:p>
        </p:txBody>
      </p:sp>
      <p:sp>
        <p:nvSpPr>
          <p:cNvPr id="37" name="Text 35"/>
          <p:cNvSpPr/>
          <p:nvPr/>
        </p:nvSpPr>
        <p:spPr>
          <a:xfrm>
            <a:off x="798552" y="6223278"/>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Debugging &amp; Visualization</a:t>
            </a:r>
            <a:endParaRPr lang="en-US" sz="1350" dirty="0"/>
          </a:p>
        </p:txBody>
      </p:sp>
      <p:sp>
        <p:nvSpPr>
          <p:cNvPr id="38" name="Text 36"/>
          <p:cNvSpPr/>
          <p:nvPr/>
        </p:nvSpPr>
        <p:spPr>
          <a:xfrm>
            <a:off x="5263753" y="6223278"/>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Difficult, requires logging</a:t>
            </a:r>
            <a:endParaRPr lang="en-US" sz="1350" dirty="0"/>
          </a:p>
        </p:txBody>
      </p:sp>
      <p:sp>
        <p:nvSpPr>
          <p:cNvPr id="39" name="Text 37"/>
          <p:cNvSpPr/>
          <p:nvPr/>
        </p:nvSpPr>
        <p:spPr>
          <a:xfrm>
            <a:off x="9725144" y="6223278"/>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Graph visualizers for flow inspection</a:t>
            </a:r>
            <a:endParaRPr lang="en-US" sz="1350" dirty="0"/>
          </a:p>
        </p:txBody>
      </p:sp>
      <p:sp>
        <p:nvSpPr>
          <p:cNvPr id="40" name="Shape 38"/>
          <p:cNvSpPr/>
          <p:nvPr/>
        </p:nvSpPr>
        <p:spPr>
          <a:xfrm>
            <a:off x="621625" y="6616660"/>
            <a:ext cx="13385721" cy="506254"/>
          </a:xfrm>
          <a:prstGeom prst="rect">
            <a:avLst/>
          </a:prstGeom>
          <a:solidFill>
            <a:srgbClr val="000000">
              <a:alpha val="4000"/>
            </a:srgbClr>
          </a:solidFill>
          <a:ln/>
        </p:spPr>
        <p:txBody>
          <a:bodyPr/>
          <a:lstStyle/>
          <a:p>
            <a:endParaRPr lang="en-US"/>
          </a:p>
        </p:txBody>
      </p:sp>
      <p:sp>
        <p:nvSpPr>
          <p:cNvPr id="41" name="Text 39"/>
          <p:cNvSpPr/>
          <p:nvPr/>
        </p:nvSpPr>
        <p:spPr>
          <a:xfrm>
            <a:off x="798552" y="6729532"/>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Learning Curve</a:t>
            </a:r>
            <a:endParaRPr lang="en-US" sz="1350" dirty="0"/>
          </a:p>
        </p:txBody>
      </p:sp>
      <p:sp>
        <p:nvSpPr>
          <p:cNvPr id="42" name="Text 40"/>
          <p:cNvSpPr/>
          <p:nvPr/>
        </p:nvSpPr>
        <p:spPr>
          <a:xfrm>
            <a:off x="5263753" y="6729532"/>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Simple to start</a:t>
            </a:r>
            <a:endParaRPr lang="en-US" sz="1350" dirty="0"/>
          </a:p>
        </p:txBody>
      </p:sp>
      <p:sp>
        <p:nvSpPr>
          <p:cNvPr id="43" name="Text 41"/>
          <p:cNvSpPr/>
          <p:nvPr/>
        </p:nvSpPr>
        <p:spPr>
          <a:xfrm>
            <a:off x="9725144" y="6729532"/>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Steeper but more scalable</a:t>
            </a:r>
            <a:endParaRPr lang="en-US" sz="1350" dirty="0"/>
          </a:p>
        </p:txBody>
      </p:sp>
      <p:sp>
        <p:nvSpPr>
          <p:cNvPr id="44" name="Shape 42"/>
          <p:cNvSpPr/>
          <p:nvPr/>
        </p:nvSpPr>
        <p:spPr>
          <a:xfrm>
            <a:off x="621625" y="7122914"/>
            <a:ext cx="13385721" cy="506254"/>
          </a:xfrm>
          <a:prstGeom prst="rect">
            <a:avLst/>
          </a:prstGeom>
          <a:solidFill>
            <a:srgbClr val="FFFFFF">
              <a:alpha val="4000"/>
            </a:srgbClr>
          </a:solidFill>
          <a:ln/>
        </p:spPr>
        <p:txBody>
          <a:bodyPr/>
          <a:lstStyle/>
          <a:p>
            <a:endParaRPr lang="en-US"/>
          </a:p>
        </p:txBody>
      </p:sp>
      <p:sp>
        <p:nvSpPr>
          <p:cNvPr id="45" name="Text 43"/>
          <p:cNvSpPr/>
          <p:nvPr/>
        </p:nvSpPr>
        <p:spPr>
          <a:xfrm>
            <a:off x="798552" y="7235785"/>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Maturity / Ecosystem</a:t>
            </a:r>
            <a:endParaRPr lang="en-US" sz="1350" dirty="0"/>
          </a:p>
        </p:txBody>
      </p:sp>
      <p:sp>
        <p:nvSpPr>
          <p:cNvPr id="46" name="Text 44"/>
          <p:cNvSpPr/>
          <p:nvPr/>
        </p:nvSpPr>
        <p:spPr>
          <a:xfrm>
            <a:off x="5263753" y="7235785"/>
            <a:ext cx="410301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Mature, big community</a:t>
            </a:r>
            <a:endParaRPr lang="en-US" sz="1350" dirty="0"/>
          </a:p>
        </p:txBody>
      </p:sp>
      <p:sp>
        <p:nvSpPr>
          <p:cNvPr id="47" name="Text 45"/>
          <p:cNvSpPr/>
          <p:nvPr/>
        </p:nvSpPr>
        <p:spPr>
          <a:xfrm>
            <a:off x="9725144" y="7235785"/>
            <a:ext cx="4106823" cy="280511"/>
          </a:xfrm>
          <a:prstGeom prst="rect">
            <a:avLst/>
          </a:prstGeom>
          <a:noFill/>
          <a:ln/>
        </p:spPr>
        <p:txBody>
          <a:bodyPr wrap="none" lIns="0" tIns="0" rIns="0" bIns="0" rtlCol="0" anchor="t"/>
          <a:lstStyle/>
          <a:p>
            <a:pPr marL="0" indent="0" algn="l">
              <a:lnSpc>
                <a:spcPts val="2200"/>
              </a:lnSpc>
              <a:buNone/>
            </a:pPr>
            <a:r>
              <a:rPr lang="en-US" sz="1350" dirty="0">
                <a:solidFill>
                  <a:srgbClr val="DAD1E6"/>
                </a:solidFill>
                <a:latin typeface="Fira Sans" pitchFamily="34" charset="0"/>
                <a:ea typeface="Fira Sans" pitchFamily="34" charset="-122"/>
                <a:cs typeface="Fira Sans" pitchFamily="34" charset="-120"/>
              </a:rPr>
              <a:t>Newer, evolving, but stable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80204"/>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Final Recommendation: Hybrid Approach</a:t>
            </a:r>
            <a:endParaRPr lang="en-US" sz="4450" dirty="0"/>
          </a:p>
        </p:txBody>
      </p:sp>
      <p:sp>
        <p:nvSpPr>
          <p:cNvPr id="4" name="Text 1"/>
          <p:cNvSpPr/>
          <p:nvPr/>
        </p:nvSpPr>
        <p:spPr>
          <a:xfrm>
            <a:off x="6280190" y="243792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We recommend using LangGraph as the core orchestration framework to manage workflow, state, and retries. Embed LangChain tools and components inside LangGraph nodes where AI processing is needed. This hybrid approach leverages the strengths of both platforms for scalable, maintainable conversational AI.</a:t>
            </a:r>
            <a:endParaRPr lang="en-US" sz="1750" dirty="0"/>
          </a:p>
        </p:txBody>
      </p:sp>
      <p:sp>
        <p:nvSpPr>
          <p:cNvPr id="5" name="Shape 2"/>
          <p:cNvSpPr/>
          <p:nvPr/>
        </p:nvSpPr>
        <p:spPr>
          <a:xfrm>
            <a:off x="6280190" y="4507587"/>
            <a:ext cx="510302" cy="510302"/>
          </a:xfrm>
          <a:prstGeom prst="roundRect">
            <a:avLst>
              <a:gd name="adj" fmla="val 6667"/>
            </a:avLst>
          </a:prstGeom>
          <a:solidFill>
            <a:srgbClr val="433550"/>
          </a:solidFill>
          <a:ln/>
        </p:spPr>
        <p:txBody>
          <a:bodyPr/>
          <a:lstStyle/>
          <a:p>
            <a:endParaRPr lang="en-US"/>
          </a:p>
        </p:txBody>
      </p:sp>
      <p:sp>
        <p:nvSpPr>
          <p:cNvPr id="6" name="Text 3"/>
          <p:cNvSpPr/>
          <p:nvPr/>
        </p:nvSpPr>
        <p:spPr>
          <a:xfrm>
            <a:off x="7017306" y="458545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LangGraph</a:t>
            </a:r>
            <a:endParaRPr lang="en-US" sz="2200" dirty="0"/>
          </a:p>
        </p:txBody>
      </p:sp>
      <p:sp>
        <p:nvSpPr>
          <p:cNvPr id="7" name="Text 4"/>
          <p:cNvSpPr/>
          <p:nvPr/>
        </p:nvSpPr>
        <p:spPr>
          <a:xfrm>
            <a:off x="7017306" y="5075873"/>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Manages flow control, stateful transitions, and error handling natively.</a:t>
            </a:r>
            <a:endParaRPr lang="en-US" sz="1750" dirty="0"/>
          </a:p>
        </p:txBody>
      </p:sp>
      <p:sp>
        <p:nvSpPr>
          <p:cNvPr id="8" name="Shape 5"/>
          <p:cNvSpPr/>
          <p:nvPr/>
        </p:nvSpPr>
        <p:spPr>
          <a:xfrm>
            <a:off x="6280190" y="6255306"/>
            <a:ext cx="510302" cy="510302"/>
          </a:xfrm>
          <a:prstGeom prst="roundRect">
            <a:avLst>
              <a:gd name="adj" fmla="val 6667"/>
            </a:avLst>
          </a:prstGeom>
          <a:solidFill>
            <a:srgbClr val="433550"/>
          </a:solidFill>
          <a:ln/>
        </p:spPr>
        <p:txBody>
          <a:bodyPr/>
          <a:lstStyle/>
          <a:p>
            <a:endParaRPr lang="en-US"/>
          </a:p>
        </p:txBody>
      </p:sp>
      <p:sp>
        <p:nvSpPr>
          <p:cNvPr id="9" name="Text 6"/>
          <p:cNvSpPr/>
          <p:nvPr/>
        </p:nvSpPr>
        <p:spPr>
          <a:xfrm>
            <a:off x="7017306" y="63331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LangChain</a:t>
            </a:r>
            <a:endParaRPr lang="en-US" sz="2200" dirty="0"/>
          </a:p>
        </p:txBody>
      </p:sp>
      <p:sp>
        <p:nvSpPr>
          <p:cNvPr id="10" name="Text 7"/>
          <p:cNvSpPr/>
          <p:nvPr/>
        </p:nvSpPr>
        <p:spPr>
          <a:xfrm>
            <a:off x="7017306" y="6823591"/>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Handles AI logic, prompt templates, and model interactions inside nodes.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5647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Why LangGraph?</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Natural FSM Layout</a:t>
            </a:r>
            <a:endParaRPr lang="en-US" sz="2200" dirty="0"/>
          </a:p>
        </p:txBody>
      </p:sp>
      <p:sp>
        <p:nvSpPr>
          <p:cNvPr id="4" name="Text 2"/>
          <p:cNvSpPr/>
          <p:nvPr/>
        </p:nvSpPr>
        <p:spPr>
          <a:xfrm>
            <a:off x="793790"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Supports inProgress vs complete flags and conditional edge transitions for clear state management.</a:t>
            </a:r>
            <a:endParaRPr lang="en-US" sz="1750" dirty="0"/>
          </a:p>
        </p:txBody>
      </p:sp>
      <p:sp>
        <p:nvSpPr>
          <p:cNvPr id="5" name="Text 3"/>
          <p:cNvSpPr/>
          <p:nvPr/>
        </p:nvSpPr>
        <p:spPr>
          <a:xfrm>
            <a:off x="793790"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Native retry logic handles failures gracefully, ensuring robustness.</a:t>
            </a:r>
            <a:endParaRPr lang="en-US" sz="1750" dirty="0"/>
          </a:p>
        </p:txBody>
      </p:sp>
      <p:sp>
        <p:nvSpPr>
          <p:cNvPr id="6" name="Text 4"/>
          <p:cNvSpPr/>
          <p:nvPr/>
        </p:nvSpPr>
        <p:spPr>
          <a:xfrm>
            <a:off x="7599521" y="3532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Modular Nodes</a:t>
            </a:r>
            <a:endParaRPr lang="en-US" sz="2200" dirty="0"/>
          </a:p>
        </p:txBody>
      </p:sp>
      <p:sp>
        <p:nvSpPr>
          <p:cNvPr id="7" name="Text 5"/>
          <p:cNvSpPr/>
          <p:nvPr/>
        </p:nvSpPr>
        <p:spPr>
          <a:xfrm>
            <a:off x="7599521" y="411337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Each node can perform Tachyon model calls with prompt formatting and plug in LangChain prompts.</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UI actions like Revise or Confirm are declaratively handled with node transitions.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660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Hybrid Model: Best of Both Worlds</a:t>
            </a:r>
            <a:endParaRPr lang="en-US" sz="4450" dirty="0"/>
          </a:p>
        </p:txBody>
      </p:sp>
      <p:pic>
        <p:nvPicPr>
          <p:cNvPr id="4" name="Image 1" descr="preencoded.png"/>
          <p:cNvPicPr>
            <a:picLocks noChangeAspect="1"/>
          </p:cNvPicPr>
          <p:nvPr/>
        </p:nvPicPr>
        <p:blipFill>
          <a:blip r:embed="rId4"/>
          <a:stretch>
            <a:fillRect/>
          </a:stretch>
        </p:blipFill>
        <p:spPr>
          <a:xfrm>
            <a:off x="793790" y="3323749"/>
            <a:ext cx="1134070" cy="1669852"/>
          </a:xfrm>
          <a:prstGeom prst="rect">
            <a:avLst/>
          </a:prstGeom>
        </p:spPr>
      </p:pic>
      <p:sp>
        <p:nvSpPr>
          <p:cNvPr id="5" name="Text 1"/>
          <p:cNvSpPr/>
          <p:nvPr/>
        </p:nvSpPr>
        <p:spPr>
          <a:xfrm>
            <a:off x="2268022" y="35505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LangGraph</a:t>
            </a:r>
            <a:endParaRPr lang="en-US" sz="2200" dirty="0"/>
          </a:p>
        </p:txBody>
      </p:sp>
      <p:sp>
        <p:nvSpPr>
          <p:cNvPr id="6" name="Text 2"/>
          <p:cNvSpPr/>
          <p:nvPr/>
        </p:nvSpPr>
        <p:spPr>
          <a:xfrm>
            <a:off x="2268022" y="4040981"/>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Acts as the flow controller managing FSM, retries, state, and control logic.</a:t>
            </a:r>
            <a:endParaRPr lang="en-US" sz="1750" dirty="0"/>
          </a:p>
        </p:txBody>
      </p:sp>
      <p:pic>
        <p:nvPicPr>
          <p:cNvPr id="7" name="Image 2" descr="preencoded.png"/>
          <p:cNvPicPr>
            <a:picLocks noChangeAspect="1"/>
          </p:cNvPicPr>
          <p:nvPr/>
        </p:nvPicPr>
        <p:blipFill>
          <a:blip r:embed="rId5"/>
          <a:stretch>
            <a:fillRect/>
          </a:stretch>
        </p:blipFill>
        <p:spPr>
          <a:xfrm>
            <a:off x="793790" y="4993600"/>
            <a:ext cx="1134070" cy="1669852"/>
          </a:xfrm>
          <a:prstGeom prst="rect">
            <a:avLst/>
          </a:prstGeom>
        </p:spPr>
      </p:pic>
      <p:sp>
        <p:nvSpPr>
          <p:cNvPr id="8" name="Text 3"/>
          <p:cNvSpPr/>
          <p:nvPr/>
        </p:nvSpPr>
        <p:spPr>
          <a:xfrm>
            <a:off x="2268022" y="52204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LangChain</a:t>
            </a:r>
            <a:endParaRPr lang="en-US" sz="2200" dirty="0"/>
          </a:p>
        </p:txBody>
      </p:sp>
      <p:sp>
        <p:nvSpPr>
          <p:cNvPr id="9" name="Text 4"/>
          <p:cNvSpPr/>
          <p:nvPr/>
        </p:nvSpPr>
        <p:spPr>
          <a:xfrm>
            <a:off x="2268022" y="571083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Embedded inside nodes to provide prompt templates, model chains, and memory management.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368" y="575548"/>
            <a:ext cx="7744063" cy="1249680"/>
          </a:xfrm>
          <a:prstGeom prst="rect">
            <a:avLst/>
          </a:prstGeom>
          <a:noFill/>
          <a:ln/>
        </p:spPr>
        <p:txBody>
          <a:bodyPr wrap="square" lIns="0" tIns="0" rIns="0" bIns="0" rtlCol="0" anchor="t"/>
          <a:lstStyle/>
          <a:p>
            <a:pPr marL="0" indent="0" algn="l">
              <a:lnSpc>
                <a:spcPts val="4900"/>
              </a:lnSpc>
              <a:buNone/>
            </a:pPr>
            <a:r>
              <a:rPr lang="en-US" sz="3900" b="1" dirty="0">
                <a:solidFill>
                  <a:srgbClr val="F94CAF"/>
                </a:solidFill>
                <a:latin typeface="Inconsolata Bold" pitchFamily="34" charset="0"/>
                <a:ea typeface="Inconsolata Bold" pitchFamily="34" charset="-122"/>
                <a:cs typeface="Inconsolata Bold" pitchFamily="34" charset="-120"/>
              </a:rPr>
              <a:t>LangChain: AI Logic and Model Interface</a:t>
            </a:r>
            <a:endParaRPr lang="en-US" sz="3900" dirty="0"/>
          </a:p>
        </p:txBody>
      </p:sp>
      <p:sp>
        <p:nvSpPr>
          <p:cNvPr id="4" name="Shape 1"/>
          <p:cNvSpPr/>
          <p:nvPr/>
        </p:nvSpPr>
        <p:spPr>
          <a:xfrm>
            <a:off x="6186368" y="2125147"/>
            <a:ext cx="7744063" cy="1472327"/>
          </a:xfrm>
          <a:prstGeom prst="roundRect">
            <a:avLst>
              <a:gd name="adj" fmla="val 2038"/>
            </a:avLst>
          </a:prstGeom>
          <a:solidFill>
            <a:srgbClr val="433550"/>
          </a:solidFill>
          <a:ln/>
        </p:spPr>
        <p:txBody>
          <a:bodyPr/>
          <a:lstStyle/>
          <a:p>
            <a:endParaRPr lang="en-US"/>
          </a:p>
        </p:txBody>
      </p:sp>
      <p:sp>
        <p:nvSpPr>
          <p:cNvPr id="5" name="Text 2"/>
          <p:cNvSpPr/>
          <p:nvPr/>
        </p:nvSpPr>
        <p:spPr>
          <a:xfrm>
            <a:off x="6386274" y="2325052"/>
            <a:ext cx="2499836" cy="312539"/>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Prompt Formatting</a:t>
            </a:r>
            <a:endParaRPr lang="en-US" sz="1950" dirty="0"/>
          </a:p>
        </p:txBody>
      </p:sp>
      <p:sp>
        <p:nvSpPr>
          <p:cNvPr id="6" name="Text 3"/>
          <p:cNvSpPr/>
          <p:nvPr/>
        </p:nvSpPr>
        <p:spPr>
          <a:xfrm>
            <a:off x="6386274" y="2757488"/>
            <a:ext cx="7344251" cy="640080"/>
          </a:xfrm>
          <a:prstGeom prst="rect">
            <a:avLst/>
          </a:prstGeom>
          <a:noFill/>
          <a:ln/>
        </p:spPr>
        <p:txBody>
          <a:bodyPr wrap="squar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Uses templates to create conversation history-aware prompts before model calls.</a:t>
            </a:r>
            <a:endParaRPr lang="en-US" sz="1550" dirty="0"/>
          </a:p>
        </p:txBody>
      </p:sp>
      <p:sp>
        <p:nvSpPr>
          <p:cNvPr id="7" name="Shape 4"/>
          <p:cNvSpPr/>
          <p:nvPr/>
        </p:nvSpPr>
        <p:spPr>
          <a:xfrm>
            <a:off x="6186368" y="3797379"/>
            <a:ext cx="7744063" cy="1152287"/>
          </a:xfrm>
          <a:prstGeom prst="roundRect">
            <a:avLst>
              <a:gd name="adj" fmla="val 2603"/>
            </a:avLst>
          </a:prstGeom>
          <a:solidFill>
            <a:srgbClr val="433550"/>
          </a:solidFill>
          <a:ln/>
        </p:spPr>
        <p:txBody>
          <a:bodyPr/>
          <a:lstStyle/>
          <a:p>
            <a:endParaRPr lang="en-US"/>
          </a:p>
        </p:txBody>
      </p:sp>
      <p:sp>
        <p:nvSpPr>
          <p:cNvPr id="8" name="Text 5"/>
          <p:cNvSpPr/>
          <p:nvPr/>
        </p:nvSpPr>
        <p:spPr>
          <a:xfrm>
            <a:off x="6386274" y="3997285"/>
            <a:ext cx="2499836" cy="312539"/>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Model Invocation</a:t>
            </a:r>
            <a:endParaRPr lang="en-US" sz="1950" dirty="0"/>
          </a:p>
        </p:txBody>
      </p:sp>
      <p:sp>
        <p:nvSpPr>
          <p:cNvPr id="9" name="Text 6"/>
          <p:cNvSpPr/>
          <p:nvPr/>
        </p:nvSpPr>
        <p:spPr>
          <a:xfrm>
            <a:off x="6386274" y="4429720"/>
            <a:ext cx="7344251" cy="3200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Calls LLMs via Tachyon using LangChain’s LLMChain and custom chains.</a:t>
            </a:r>
            <a:endParaRPr lang="en-US" sz="1550" dirty="0"/>
          </a:p>
        </p:txBody>
      </p:sp>
      <p:sp>
        <p:nvSpPr>
          <p:cNvPr id="10" name="Shape 7"/>
          <p:cNvSpPr/>
          <p:nvPr/>
        </p:nvSpPr>
        <p:spPr>
          <a:xfrm>
            <a:off x="6186368" y="5149572"/>
            <a:ext cx="7744063" cy="1152287"/>
          </a:xfrm>
          <a:prstGeom prst="roundRect">
            <a:avLst>
              <a:gd name="adj" fmla="val 2603"/>
            </a:avLst>
          </a:prstGeom>
          <a:solidFill>
            <a:srgbClr val="433550"/>
          </a:solidFill>
          <a:ln/>
        </p:spPr>
        <p:txBody>
          <a:bodyPr/>
          <a:lstStyle/>
          <a:p>
            <a:endParaRPr lang="en-US"/>
          </a:p>
        </p:txBody>
      </p:sp>
      <p:sp>
        <p:nvSpPr>
          <p:cNvPr id="11" name="Text 8"/>
          <p:cNvSpPr/>
          <p:nvPr/>
        </p:nvSpPr>
        <p:spPr>
          <a:xfrm>
            <a:off x="6386274" y="5349478"/>
            <a:ext cx="2499836" cy="312539"/>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Response Checking</a:t>
            </a:r>
            <a:endParaRPr lang="en-US" sz="1950" dirty="0"/>
          </a:p>
        </p:txBody>
      </p:sp>
      <p:sp>
        <p:nvSpPr>
          <p:cNvPr id="12" name="Text 9"/>
          <p:cNvSpPr/>
          <p:nvPr/>
        </p:nvSpPr>
        <p:spPr>
          <a:xfrm>
            <a:off x="6386274" y="5781913"/>
            <a:ext cx="7344251" cy="3200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Filters outputs for flags, extracts answers, and formats responses.</a:t>
            </a:r>
            <a:endParaRPr lang="en-US" sz="1550" dirty="0"/>
          </a:p>
        </p:txBody>
      </p:sp>
      <p:sp>
        <p:nvSpPr>
          <p:cNvPr id="13" name="Shape 10"/>
          <p:cNvSpPr/>
          <p:nvPr/>
        </p:nvSpPr>
        <p:spPr>
          <a:xfrm>
            <a:off x="6186368" y="6501765"/>
            <a:ext cx="7744063" cy="1152287"/>
          </a:xfrm>
          <a:prstGeom prst="roundRect">
            <a:avLst>
              <a:gd name="adj" fmla="val 2603"/>
            </a:avLst>
          </a:prstGeom>
          <a:solidFill>
            <a:srgbClr val="433550"/>
          </a:solidFill>
          <a:ln/>
        </p:spPr>
        <p:txBody>
          <a:bodyPr/>
          <a:lstStyle/>
          <a:p>
            <a:endParaRPr lang="en-US"/>
          </a:p>
        </p:txBody>
      </p:sp>
      <p:sp>
        <p:nvSpPr>
          <p:cNvPr id="14" name="Text 11"/>
          <p:cNvSpPr/>
          <p:nvPr/>
        </p:nvSpPr>
        <p:spPr>
          <a:xfrm>
            <a:off x="6386274" y="6701671"/>
            <a:ext cx="2499836" cy="312539"/>
          </a:xfrm>
          <a:prstGeom prst="rect">
            <a:avLst/>
          </a:prstGeom>
          <a:noFill/>
          <a:ln/>
        </p:spPr>
        <p:txBody>
          <a:bodyPr wrap="none" lIns="0" tIns="0" rIns="0" bIns="0" rtlCol="0" anchor="t"/>
          <a:lstStyle/>
          <a:p>
            <a:pPr marL="0" indent="0" algn="l">
              <a:lnSpc>
                <a:spcPts val="2450"/>
              </a:lnSpc>
              <a:buNone/>
            </a:pPr>
            <a:r>
              <a:rPr lang="en-US" sz="1950" b="1" dirty="0">
                <a:solidFill>
                  <a:srgbClr val="DAD1E6"/>
                </a:solidFill>
                <a:latin typeface="Inconsolata Bold" pitchFamily="34" charset="0"/>
                <a:ea typeface="Inconsolata Bold" pitchFamily="34" charset="-122"/>
                <a:cs typeface="Inconsolata Bold" pitchFamily="34" charset="-120"/>
              </a:rPr>
              <a:t>Retry Handling</a:t>
            </a:r>
            <a:endParaRPr lang="en-US" sz="1950" dirty="0"/>
          </a:p>
        </p:txBody>
      </p:sp>
      <p:sp>
        <p:nvSpPr>
          <p:cNvPr id="15" name="Text 12"/>
          <p:cNvSpPr/>
          <p:nvPr/>
        </p:nvSpPr>
        <p:spPr>
          <a:xfrm>
            <a:off x="6386274" y="7134106"/>
            <a:ext cx="7344251" cy="320040"/>
          </a:xfrm>
          <a:prstGeom prst="rect">
            <a:avLst/>
          </a:prstGeom>
          <a:noFill/>
          <a:ln/>
        </p:spPr>
        <p:txBody>
          <a:bodyPr wrap="none" lIns="0" tIns="0" rIns="0" bIns="0" rtlCol="0" anchor="t"/>
          <a:lstStyle/>
          <a:p>
            <a:pPr marL="0" indent="0" algn="l">
              <a:lnSpc>
                <a:spcPts val="2500"/>
              </a:lnSpc>
              <a:buNone/>
            </a:pPr>
            <a:r>
              <a:rPr lang="en-US" sz="1550" dirty="0">
                <a:solidFill>
                  <a:srgbClr val="DAD1E6"/>
                </a:solidFill>
                <a:latin typeface="Fira Sans" pitchFamily="34" charset="0"/>
                <a:ea typeface="Fira Sans" pitchFamily="34" charset="-122"/>
                <a:cs typeface="Fira Sans" pitchFamily="34" charset="-120"/>
              </a:rPr>
              <a:t>Detects poor responses and triggers prompt reformulation or fallback flows.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152912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Execution Model: How It Works</a:t>
            </a:r>
            <a:endParaRPr lang="en-US" sz="4450" dirty="0"/>
          </a:p>
        </p:txBody>
      </p:sp>
      <p:sp>
        <p:nvSpPr>
          <p:cNvPr id="4" name="Text 1"/>
          <p:cNvSpPr/>
          <p:nvPr/>
        </p:nvSpPr>
        <p:spPr>
          <a:xfrm>
            <a:off x="6280190" y="328683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LangGraph initiates the flow and manages state transitions. When AI reasoning is required, it passes state to LangChain, which builds prompts, calls the model, and returns structured responses.</a:t>
            </a:r>
            <a:endParaRPr lang="en-US" sz="1750" dirty="0"/>
          </a:p>
        </p:txBody>
      </p:sp>
      <p:sp>
        <p:nvSpPr>
          <p:cNvPr id="5" name="Text 2"/>
          <p:cNvSpPr/>
          <p:nvPr/>
        </p:nvSpPr>
        <p:spPr>
          <a:xfrm>
            <a:off x="6280190" y="463069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LangGraph then decides whether to retry, mark the session complete, or proceed to the next action. This hybrid model combines clean orchestration with powerful AI logic abstraction for reliable conversational AI.</a:t>
            </a:r>
            <a:endParaRPr lang="en-US" sz="1750" dirty="0"/>
          </a:p>
        </p:txBody>
      </p:sp>
      <p:sp>
        <p:nvSpPr>
          <p:cNvPr id="6" name="Text 3"/>
          <p:cNvSpPr/>
          <p:nvPr/>
        </p:nvSpPr>
        <p:spPr>
          <a:xfrm>
            <a:off x="6280190" y="633745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026" name="Picture 2">
            <a:extLst>
              <a:ext uri="{FF2B5EF4-FFF2-40B4-BE49-F238E27FC236}">
                <a16:creationId xmlns:a16="http://schemas.microsoft.com/office/drawing/2014/main" id="{4A04CDA9-49D5-2E11-711A-556A59E05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73783" cy="8229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510</Words>
  <Application>Microsoft Macintosh PowerPoint</Application>
  <PresentationFormat>Custom</PresentationFormat>
  <Paragraphs>73</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Inconsolata Bold</vt:lpstr>
      <vt:lpstr>Arial</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Chaitanya Annangi</cp:lastModifiedBy>
  <cp:revision>2</cp:revision>
  <dcterms:created xsi:type="dcterms:W3CDTF">2025-05-08T12:56:58Z</dcterms:created>
  <dcterms:modified xsi:type="dcterms:W3CDTF">2025-05-08T12:59:41Z</dcterms:modified>
</cp:coreProperties>
</file>